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1" r:id="rId3"/>
    <p:sldId id="332" r:id="rId4"/>
    <p:sldId id="321" r:id="rId5"/>
    <p:sldId id="322" r:id="rId6"/>
    <p:sldId id="323" r:id="rId7"/>
    <p:sldId id="325" r:id="rId8"/>
    <p:sldId id="263" r:id="rId9"/>
    <p:sldId id="324" r:id="rId10"/>
    <p:sldId id="326" r:id="rId11"/>
    <p:sldId id="336" r:id="rId12"/>
    <p:sldId id="337" r:id="rId13"/>
    <p:sldId id="338" r:id="rId14"/>
    <p:sldId id="339" r:id="rId15"/>
    <p:sldId id="333" r:id="rId16"/>
    <p:sldId id="340" r:id="rId17"/>
    <p:sldId id="334" r:id="rId18"/>
    <p:sldId id="335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 Ветохина" initials="ЕВ" lastIdx="1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A47"/>
    <a:srgbClr val="535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4660"/>
  </p:normalViewPr>
  <p:slideViewPr>
    <p:cSldViewPr showGuides="1">
      <p:cViewPr>
        <p:scale>
          <a:sx n="80" d="100"/>
          <a:sy n="80" d="100"/>
        </p:scale>
        <p:origin x="-852" y="3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EA317-C4E4-4351-BAC5-9247A076481F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12D18-30C7-4DD8-A18B-C550440A9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4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12D18-30C7-4DD8-A18B-C550440A9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2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9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1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8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320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80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1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5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5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58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6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3A94-6FD0-4248-8696-A13504F1423C}" type="datetimeFigureOut">
              <a:rPr lang="ru-RU" smtClean="0"/>
              <a:t>18.06.2018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9B53-18F1-4E1D-92F6-951C7764D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8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93057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Panton" pitchFamily="50" charset="-52"/>
                <a:ea typeface="Roboto Lt"/>
                <a:cs typeface="Roboto Lt"/>
              </a:rPr>
              <a:t>Национальная электронная площадка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Panton" pitchFamily="50" charset="-52"/>
                <a:ea typeface="Roboto" pitchFamily="2" charset="0"/>
                <a:cs typeface="Arial" panose="020B0604020202020204" pitchFamily="34" charset="0"/>
              </a:rPr>
              <a:t>Порядок проведения закупок по капитальному ремонту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Panton" pitchFamily="50" charset="-52"/>
                <a:ea typeface="Roboto" pitchFamily="2" charset="0"/>
                <a:cs typeface="Arial" panose="020B0604020202020204" pitchFamily="34" charset="0"/>
              </a:rPr>
              <a:t>общего имущества в многоквартирных домах</a:t>
            </a:r>
          </a:p>
        </p:txBody>
      </p:sp>
      <p:pic>
        <p:nvPicPr>
          <p:cNvPr id="2" name="Picture 2" descr="C:\Users\orlovd\Desktop\ММВБ\Mac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82" y="3068960"/>
            <a:ext cx="5881836" cy="34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7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6882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Участие в электронном аукционе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248" y="4262577"/>
            <a:ext cx="7867371" cy="124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Для участников торгов Оператор электронной площадки обеспечивает: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350" dirty="0"/>
              <a:t>автоматический расчет шага цены и допустимые диапазоны ценовых предложений;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350" dirty="0"/>
              <a:t>защиту от подачи ценовых предложений, не удовлетворяющих требованиям Положения №615;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350" dirty="0"/>
              <a:t>возможность в режиме реального времени получать информацию о снижении цены конкурентами.</a:t>
            </a:r>
          </a:p>
        </p:txBody>
      </p:sp>
      <p:pic>
        <p:nvPicPr>
          <p:cNvPr id="6146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8" y="106387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0E3AE14-6054-4741-8715-63896EC3AA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1" t="56000" r="2351" b="25801"/>
          <a:stretch/>
        </p:blipFill>
        <p:spPr>
          <a:xfrm>
            <a:off x="899592" y="1539125"/>
            <a:ext cx="6624736" cy="23832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C27881E-53D8-4B60-9C58-73D1D2D095F1}"/>
              </a:ext>
            </a:extLst>
          </p:cNvPr>
          <p:cNvSpPr/>
          <p:nvPr/>
        </p:nvSpPr>
        <p:spPr>
          <a:xfrm>
            <a:off x="4093662" y="2252827"/>
            <a:ext cx="3286649" cy="370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F2467F0-ED6C-4E85-AAEC-BB820777A0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4435">
            <a:off x="6567090" y="2141482"/>
            <a:ext cx="1655312" cy="10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6882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Подача ценовых предложений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724" y="1650385"/>
            <a:ext cx="2888778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Блок 1: Общие сведения о закупке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параметры проводимого электронного аукциона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8" y="106387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252730-3C57-4C4C-A394-0C2F3433C0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942" r="38787" b="45693"/>
          <a:stretch/>
        </p:blipFill>
        <p:spPr>
          <a:xfrm>
            <a:off x="3536708" y="1728287"/>
            <a:ext cx="5605779" cy="16156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86645FB-5F30-4F9A-9B3A-5D44FF7ACB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54220" r="41026" b="5852"/>
          <a:stretch/>
        </p:blipFill>
        <p:spPr>
          <a:xfrm>
            <a:off x="3600433" y="3651338"/>
            <a:ext cx="5328593" cy="20567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C27881E-53D8-4B60-9C58-73D1D2D095F1}"/>
              </a:ext>
            </a:extLst>
          </p:cNvPr>
          <p:cNvSpPr/>
          <p:nvPr/>
        </p:nvSpPr>
        <p:spPr>
          <a:xfrm>
            <a:off x="3536708" y="1924819"/>
            <a:ext cx="1629842" cy="235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D1D2ED1-6202-4A00-B9AE-9DF1473ED957}"/>
              </a:ext>
            </a:extLst>
          </p:cNvPr>
          <p:cNvSpPr/>
          <p:nvPr/>
        </p:nvSpPr>
        <p:spPr>
          <a:xfrm>
            <a:off x="3563888" y="3573016"/>
            <a:ext cx="1629842" cy="235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EE5B7F-763A-4423-B484-347DC1F42D07}"/>
              </a:ext>
            </a:extLst>
          </p:cNvPr>
          <p:cNvSpPr txBox="1"/>
          <p:nvPr/>
        </p:nvSpPr>
        <p:spPr>
          <a:xfrm>
            <a:off x="409724" y="3343926"/>
            <a:ext cx="28887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Блок 2: Сведения о предложении участника аукциона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 ранжированных по мере возрастания (сверху вниз) предложениях всех участников аукциона</a:t>
            </a:r>
          </a:p>
        </p:txBody>
      </p:sp>
    </p:spTree>
    <p:extLst>
      <p:ext uri="{BB962C8B-B14F-4D97-AF65-F5344CB8AC3E}">
        <p14:creationId xmlns:p14="http://schemas.microsoft.com/office/powerpoint/2010/main" val="257709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6882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Подача ценовых предложений</a:t>
            </a:r>
          </a:p>
        </p:txBody>
      </p:sp>
      <p:pic>
        <p:nvPicPr>
          <p:cNvPr id="6146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8" y="106387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27A25A-3B63-405E-A152-63D72509DD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29233" r="34350" b="42618"/>
          <a:stretch/>
        </p:blipFill>
        <p:spPr>
          <a:xfrm>
            <a:off x="516385" y="1662656"/>
            <a:ext cx="8221066" cy="2036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4400FD6-3670-4A23-BE39-7C9E9DCDC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237" y="2890460"/>
            <a:ext cx="1655312" cy="103599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D1D2ED1-6202-4A00-B9AE-9DF1473ED957}"/>
              </a:ext>
            </a:extLst>
          </p:cNvPr>
          <p:cNvSpPr/>
          <p:nvPr/>
        </p:nvSpPr>
        <p:spPr>
          <a:xfrm>
            <a:off x="4572000" y="2541132"/>
            <a:ext cx="1629842" cy="235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:\Users\orlovd\Desktop\Презентация новая\Иконки\mini8.png">
            <a:extLst>
              <a:ext uri="{FF2B5EF4-FFF2-40B4-BE49-F238E27FC236}">
                <a16:creationId xmlns:a16="http://schemas.microsoft.com/office/drawing/2014/main" xmlns="" id="{853E9C00-F3EF-4D0D-835D-8F7494D7F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95" y="3873455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H:\Users\orlovd\Desktop\Презентация новая\Иконки\mini17.png">
            <a:extLst>
              <a:ext uri="{FF2B5EF4-FFF2-40B4-BE49-F238E27FC236}">
                <a16:creationId xmlns:a16="http://schemas.microsoft.com/office/drawing/2014/main" xmlns="" id="{0E0EE621-CB0F-4541-AA86-8065BD95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3" y="3873456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H:\Users\orlovd\Desktop\Презентация новая\Иконки\mini6.png">
            <a:extLst>
              <a:ext uri="{FF2B5EF4-FFF2-40B4-BE49-F238E27FC236}">
                <a16:creationId xmlns:a16="http://schemas.microsoft.com/office/drawing/2014/main" xmlns="" id="{7CCEDBB3-ECB4-438E-B2DF-3C8154C50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595" y="3873456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4D433AF-D492-4C8F-87FB-4AEA9F88F0E7}"/>
              </a:ext>
            </a:extLst>
          </p:cNvPr>
          <p:cNvSpPr txBox="1"/>
          <p:nvPr/>
        </p:nvSpPr>
        <p:spPr>
          <a:xfrm>
            <a:off x="3279253" y="4577626"/>
            <a:ext cx="2952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Шаг аукциона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от 0,5% до 5 % Н(М)ЦК 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автоматически просчитывается и отображается как диапазон допустимого ценового предложения.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11FE583-F74D-4843-9F0B-450D6DD60102}"/>
              </a:ext>
            </a:extLst>
          </p:cNvPr>
          <p:cNvSpPr txBox="1"/>
          <p:nvPr/>
        </p:nvSpPr>
        <p:spPr>
          <a:xfrm>
            <a:off x="6015557" y="457762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Подписать и отправить</a:t>
            </a: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подачи ценового предложения нажмите кнопку Подписать и отправить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3D45E3A-CA62-4D1B-B3BD-5ED7724C2394}"/>
              </a:ext>
            </a:extLst>
          </p:cNvPr>
          <p:cNvSpPr txBox="1"/>
          <p:nvPr/>
        </p:nvSpPr>
        <p:spPr>
          <a:xfrm>
            <a:off x="395536" y="457762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Таймер 10 минут</a:t>
            </a:r>
          </a:p>
          <a:p>
            <a:pPr algn="ctr"/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начала торгов до их завершения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 поступлении каждого нового минимального предложения ко времени добавляется еще 10 минут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10 минут с момента завершения ЭА участник вправе подать предложение о цене договора независимо от шага аукциона</a:t>
            </a:r>
          </a:p>
        </p:txBody>
      </p:sp>
    </p:spTree>
    <p:extLst>
      <p:ext uri="{BB962C8B-B14F-4D97-AF65-F5344CB8AC3E}">
        <p14:creationId xmlns:p14="http://schemas.microsoft.com/office/powerpoint/2010/main" val="487503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6882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Подача ценовых предложений</a:t>
            </a:r>
          </a:p>
        </p:txBody>
      </p:sp>
      <p:pic>
        <p:nvPicPr>
          <p:cNvPr id="6146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8" y="106387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B1E8A8-C5DA-4FCE-9B47-4A35418AB9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57401" r="33738" b="13200"/>
          <a:stretch/>
        </p:blipFill>
        <p:spPr>
          <a:xfrm>
            <a:off x="539552" y="3874235"/>
            <a:ext cx="8030716" cy="20566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115A6CE-EFC5-4D4F-9F60-905141DE3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13402" r="32903" b="64993"/>
          <a:stretch/>
        </p:blipFill>
        <p:spPr>
          <a:xfrm>
            <a:off x="4340642" y="2082722"/>
            <a:ext cx="4334867" cy="15057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6CA8D32-2136-4FCC-B8E8-D6EA3476E2D9}"/>
              </a:ext>
            </a:extLst>
          </p:cNvPr>
          <p:cNvSpPr/>
          <p:nvPr/>
        </p:nvSpPr>
        <p:spPr>
          <a:xfrm>
            <a:off x="4234057" y="2514114"/>
            <a:ext cx="4548038" cy="4400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C14B0A6-DFB0-4729-B3EC-0B2A1948F7DB}"/>
              </a:ext>
            </a:extLst>
          </p:cNvPr>
          <p:cNvSpPr txBox="1"/>
          <p:nvPr/>
        </p:nvSpPr>
        <p:spPr>
          <a:xfrm>
            <a:off x="571851" y="1826604"/>
            <a:ext cx="3768791" cy="161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Ранжированные по мере возрастания предложениях всех участников:</a:t>
            </a:r>
          </a:p>
          <a:p>
            <a:endParaRPr lang="ru-RU" sz="135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50" dirty="0"/>
              <a:t>Лучшее предложение всегда расположено наверху.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350" dirty="0"/>
              <a:t>Ваше предложение будет выделено полужирным шрифтом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0D40D4-C44F-4F81-AEC4-75E0F2016D1D}"/>
              </a:ext>
            </a:extLst>
          </p:cNvPr>
          <p:cNvSpPr txBox="1"/>
          <p:nvPr/>
        </p:nvSpPr>
        <p:spPr>
          <a:xfrm>
            <a:off x="4234056" y="1814240"/>
            <a:ext cx="4451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Уведомление: Ваше предложение является лучшим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D7D36A8A-5957-4595-959F-4A422C47058F}"/>
              </a:ext>
            </a:extLst>
          </p:cNvPr>
          <p:cNvSpPr/>
          <p:nvPr/>
        </p:nvSpPr>
        <p:spPr>
          <a:xfrm>
            <a:off x="4348959" y="4221088"/>
            <a:ext cx="1629842" cy="2356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4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86700" cy="68828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Подведение итогов электронного аукциона</a:t>
            </a:r>
          </a:p>
        </p:txBody>
      </p:sp>
      <p:pic>
        <p:nvPicPr>
          <p:cNvPr id="6146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68" y="1063875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0D40D4-C44F-4F81-AEC4-75E0F2016D1D}"/>
              </a:ext>
            </a:extLst>
          </p:cNvPr>
          <p:cNvSpPr txBox="1"/>
          <p:nvPr/>
        </p:nvSpPr>
        <p:spPr>
          <a:xfrm>
            <a:off x="709816" y="1556792"/>
            <a:ext cx="4451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b="1" dirty="0"/>
              <a:t>Аукцион завершен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D51E092-AC46-4159-828D-E5B70D319D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51400" r="42108" b="5201"/>
          <a:stretch/>
        </p:blipFill>
        <p:spPr>
          <a:xfrm>
            <a:off x="716711" y="1886012"/>
            <a:ext cx="6679608" cy="29155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9E264CB-E540-4650-94E3-99E77FDCE9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37269" r="32564" b="43215"/>
          <a:stretch/>
        </p:blipFill>
        <p:spPr>
          <a:xfrm>
            <a:off x="2339752" y="4544361"/>
            <a:ext cx="6135990" cy="19089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6" descr="H:\Users\orlovd\Desktop\Презентация новая\Иконки\mini8.png">
            <a:extLst>
              <a:ext uri="{FF2B5EF4-FFF2-40B4-BE49-F238E27FC236}">
                <a16:creationId xmlns:a16="http://schemas.microsoft.com/office/drawing/2014/main" xmlns="" id="{C37AD26C-887C-4F2E-96DD-FF67B9BA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2D73B0-335F-4A13-ABDD-02C6FF3A2548}"/>
              </a:ext>
            </a:extLst>
          </p:cNvPr>
          <p:cNvSpPr txBox="1"/>
          <p:nvPr/>
        </p:nvSpPr>
        <p:spPr>
          <a:xfrm>
            <a:off x="827584" y="5898758"/>
            <a:ext cx="1132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+ 10 минут</a:t>
            </a:r>
          </a:p>
        </p:txBody>
      </p:sp>
    </p:spTree>
    <p:extLst>
      <p:ext uri="{BB962C8B-B14F-4D97-AF65-F5344CB8AC3E}">
        <p14:creationId xmlns:p14="http://schemas.microsoft.com/office/powerpoint/2010/main" val="269240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5536" y="245464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проведения электронного аукциона функционал предусматривает заключение договора оказания услуг в электронном виде.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668640" y="1947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Заключение контракта</a:t>
            </a:r>
          </a:p>
        </p:txBody>
      </p:sp>
      <p:pic>
        <p:nvPicPr>
          <p:cNvPr id="7170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065743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F33A264-1831-4D82-9D98-F80684CB5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8" t="68200" r="1127" b="2401"/>
          <a:stretch/>
        </p:blipFill>
        <p:spPr>
          <a:xfrm>
            <a:off x="723167" y="3350537"/>
            <a:ext cx="3798240" cy="318270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2CF6FA3-88A6-494F-9E50-E2D9E927BF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8" t="90195" r="1963"/>
          <a:stretch/>
        </p:blipFill>
        <p:spPr>
          <a:xfrm>
            <a:off x="5800049" y="3476783"/>
            <a:ext cx="2383376" cy="1509502"/>
          </a:xfrm>
          <a:prstGeom prst="rect">
            <a:avLst/>
          </a:prstGeom>
          <a:ln>
            <a:noFill/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54C75A1-48E4-4AB9-89FA-4FDBCBEA5EDB}"/>
              </a:ext>
            </a:extLst>
          </p:cNvPr>
          <p:cNvSpPr/>
          <p:nvPr/>
        </p:nvSpPr>
        <p:spPr>
          <a:xfrm>
            <a:off x="2865223" y="4292089"/>
            <a:ext cx="1656184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31A89054-EFFB-4DA6-950E-FC7029142A3C}"/>
              </a:ext>
            </a:extLst>
          </p:cNvPr>
          <p:cNvSpPr/>
          <p:nvPr/>
        </p:nvSpPr>
        <p:spPr>
          <a:xfrm>
            <a:off x="4692008" y="4554237"/>
            <a:ext cx="954782" cy="432048"/>
          </a:xfrm>
          <a:prstGeom prst="rightArrow">
            <a:avLst/>
          </a:prstGeom>
          <a:solidFill>
            <a:srgbClr val="D00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3" name="Picture 3" descr="H:\Users\orlovd\Desktop\Презентация новая\Иконки\mini17.png">
            <a:extLst>
              <a:ext uri="{FF2B5EF4-FFF2-40B4-BE49-F238E27FC236}">
                <a16:creationId xmlns:a16="http://schemas.microsoft.com/office/drawing/2014/main" xmlns="" id="{09DF3614-C6A0-4B14-8920-E730AF9C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7" y="508741"/>
            <a:ext cx="1470026" cy="14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D058838-4224-40B5-B2A1-1FFEF6A591AF}"/>
              </a:ext>
            </a:extLst>
          </p:cNvPr>
          <p:cNvSpPr/>
          <p:nvPr/>
        </p:nvSpPr>
        <p:spPr>
          <a:xfrm>
            <a:off x="5859227" y="4259034"/>
            <a:ext cx="1994967" cy="75374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C62115AC-2D10-4718-80CC-4C2B37C2F0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88" y="4715929"/>
            <a:ext cx="1842475" cy="11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5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708920"/>
            <a:ext cx="8640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ПРЕИМУЩЕСТВА: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62705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итогам проведения электронного аукциона </a:t>
            </a:r>
            <a:r>
              <a:rPr lang="ru-RU" sz="1600">
                <a:latin typeface="Arial" panose="020B0604020202020204" pitchFamily="34" charset="0"/>
                <a:cs typeface="Arial" panose="020B0604020202020204" pitchFamily="34" charset="0"/>
              </a:rPr>
              <a:t>функционал предусматривает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заключение договора оказания услуг в электронном виде.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66629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Соблюдение регламентированных сроков установленных: «Постановление №615»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487911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направления протокола разногласий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3666297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Подписание договора электронной подписью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4879115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Скачивание архива договора с данными о подписях</a:t>
            </a:r>
          </a:p>
        </p:txBody>
      </p:sp>
      <p:pic>
        <p:nvPicPr>
          <p:cNvPr id="2051" name="Picture 3" descr="H:\Users\orlovd\Desktop\Презентация новая\Иконки\mini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1" y="3545044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Users\orlovd\Desktop\Презентация новая\Иконки\mini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7862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:\Users\orlovd\Desktop\Презентация новая\Иконки\mini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5044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Users\orlovd\Desktop\Презентация новая\Иконки\mini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1" y="4757862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668640" y="1947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Заключение контракта</a:t>
            </a:r>
          </a:p>
        </p:txBody>
      </p:sp>
      <p:pic>
        <p:nvPicPr>
          <p:cNvPr id="7170" name="Рисунок 1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065743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47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:\Users\orlovd\Desktop\Презентация новая\Иконки\mini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1" y="2002312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12356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Бесплатная регистрация Заказчиков/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отсутствие финансовых затрат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203123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Ускоренное зачисление обеспечения заявки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в течение рабочего дня, вместо 2-х по регламенту. Используем систему БЭСП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026647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Банк партнер ВТБ (ПАО)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надежность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70464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Тендерные займы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возможность подать заявку на участие за счет кредитных денежных средств, минимум временных затрат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3436607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SzPct val="120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Банковские гарантии –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получения банковских гарантий в банках-партнерах ЭТП НЭП</a:t>
            </a:r>
          </a:p>
        </p:txBody>
      </p:sp>
      <p:pic>
        <p:nvPicPr>
          <p:cNvPr id="1026" name="Picture 2" descr="H:\Users\orlovd\Desktop\Презентация новая\Иконки\mini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1" y="3407687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Users\orlovd\Desktop\Презентация новая\Иконки\mini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13061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Users\orlovd\Desktop\Презентация новая\Иконки\mini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7687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Users\orlovd\Desktop\Презентация новая\Иконки\mini1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02312"/>
            <a:ext cx="704171" cy="70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Финансовое обеспечение процедур</a:t>
            </a:r>
          </a:p>
        </p:txBody>
      </p:sp>
      <p:pic>
        <p:nvPicPr>
          <p:cNvPr id="8194" name="Рисунок 1" descr="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7511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75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Прямоугольник 11"/>
          <p:cNvSpPr>
            <a:spLocks noChangeArrowheads="1"/>
          </p:cNvSpPr>
          <p:nvPr/>
        </p:nvSpPr>
        <p:spPr bwMode="auto">
          <a:xfrm>
            <a:off x="627062" y="1947825"/>
            <a:ext cx="7889875" cy="134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Panton"/>
                <a:ea typeface="Roboto Lt"/>
                <a:cs typeface="Roboto Lt"/>
                <a:sym typeface="Calibri" pitchFamily="34" charset="0"/>
              </a:rPr>
              <a:t>Обеспечим вместе эффективную систему закупок!</a:t>
            </a:r>
          </a:p>
          <a:p>
            <a:pPr algn="ctr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115616" y="4098769"/>
            <a:ext cx="3333750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1400" b="1" dirty="0">
                <a:solidFill>
                  <a:schemeClr val="tx2">
                    <a:lumMod val="50000"/>
                  </a:schemeClr>
                </a:solidFill>
              </a:rPr>
              <a:t>ТХАКУР АНАСТАСИЯ ВЛАДМИРОВНА </a:t>
            </a:r>
            <a:endParaRPr kumimoji="0" lang="en-US" altLang="ru-RU" sz="1400" b="1" dirty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1400" b="1" dirty="0">
                <a:solidFill>
                  <a:schemeClr val="tx2">
                    <a:lumMod val="50000"/>
                  </a:schemeClr>
                </a:solidFill>
              </a:rPr>
              <a:t>Руководитель направления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None/>
            </a:pP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T: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812</a:t>
            </a: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 262 10 04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None/>
            </a:pP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M: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965</a:t>
            </a: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 002 56 58</a:t>
            </a:r>
          </a:p>
          <a:p>
            <a:pPr eaLnBrk="1" hangingPunct="1">
              <a:spcBef>
                <a:spcPct val="0"/>
              </a:spcBef>
              <a:spcAft>
                <a:spcPts val="513"/>
              </a:spcAft>
              <a:buFontTx/>
              <a:buNone/>
            </a:pP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E: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kumimoji="0" lang="en-US" altLang="ru-RU" sz="1400" dirty="0">
                <a:solidFill>
                  <a:schemeClr val="tx2">
                    <a:lumMod val="50000"/>
                  </a:schemeClr>
                </a:solidFill>
              </a:rPr>
              <a:t> thakur</a:t>
            </a:r>
            <a:r>
              <a:rPr kumimoji="0" lang="ru-RU" altLang="ru-RU" sz="1400" dirty="0">
                <a:solidFill>
                  <a:schemeClr val="tx2">
                    <a:lumMod val="50000"/>
                  </a:schemeClr>
                </a:solidFill>
              </a:rPr>
              <a:t>@etpz.ru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8104" y="4089459"/>
            <a:ext cx="3384376" cy="1667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МОРОЗОВА АНАСТАСИЯ ВИТАЛЬЕВНА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Ведущий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</a:t>
            </a:r>
          </a:p>
          <a:p>
            <a:pPr>
              <a:spcBef>
                <a:spcPct val="0"/>
              </a:spcBef>
              <a:spcAft>
                <a:spcPts val="513"/>
              </a:spcAf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 (812) 262 10 04</a:t>
            </a:r>
          </a:p>
          <a:p>
            <a:pPr>
              <a:spcBef>
                <a:spcPct val="0"/>
              </a:spcBef>
              <a:spcAft>
                <a:spcPts val="513"/>
              </a:spcAf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(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911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948 49 10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513"/>
              </a:spcAft>
            </a:pP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E: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morozova@etpz.ru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49" y="771928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631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99420" y="1196752"/>
            <a:ext cx="80210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АККРЕДИТАЦИЯ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электронной подписи</a:t>
            </a:r>
          </a:p>
          <a:p>
            <a:pPr marL="180975" indent="-180975" algn="just">
              <a:buClr>
                <a:srgbClr val="0070C0"/>
              </a:buClr>
              <a:buSzPct val="120000"/>
              <a:buFont typeface="Wingdings" panose="05000000000000000000" pitchFamily="2" charset="2"/>
              <a:buChar char="§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Заполнение формы аккредитации, представление документов в соответствии с Регламентом ЭТП.</a:t>
            </a: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Оператор ЭТП в срок не более 5 рабочих дней с даты получения заявки на аккредитацию проверяет документы и принимает решение по заявке.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Начало работы на электронной площадке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8AA5BE-6672-455C-A985-B51C35585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3" t="23954" r="12645" b="16222"/>
          <a:stretch/>
        </p:blipFill>
        <p:spPr>
          <a:xfrm>
            <a:off x="827584" y="2276872"/>
            <a:ext cx="7877035" cy="35785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67D2F2C-21FD-4D2E-9D59-3C84E6ABB24B}"/>
              </a:ext>
            </a:extLst>
          </p:cNvPr>
          <p:cNvSpPr/>
          <p:nvPr/>
        </p:nvSpPr>
        <p:spPr>
          <a:xfrm>
            <a:off x="4932040" y="2276872"/>
            <a:ext cx="1584176" cy="5040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4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43200" y="1562952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Вход в личный кабинет в верхней правой части страницы. Осуществляется при помощи логина и пароля или по электронной подписи.</a:t>
            </a:r>
          </a:p>
        </p:txBody>
      </p:sp>
      <p:pic>
        <p:nvPicPr>
          <p:cNvPr id="12" name="Picture 2" descr="C:\Users\orlovd\Desktop\1423700816_im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3" y="799666"/>
            <a:ext cx="1752607" cy="19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35476"/>
            <a:ext cx="8928992" cy="108498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Личный кабинет </a:t>
            </a:r>
            <a:endParaRPr lang="ru-RU" sz="2800" dirty="0"/>
          </a:p>
        </p:txBody>
      </p:sp>
      <p:pic>
        <p:nvPicPr>
          <p:cNvPr id="1026" name="Рисунок 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294" y="1003153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1035A4-9714-4D04-BBB8-BC02BA0FA5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2" t="19421" r="1061" b="48173"/>
          <a:stretch/>
        </p:blipFill>
        <p:spPr>
          <a:xfrm>
            <a:off x="3203849" y="2926921"/>
            <a:ext cx="5328592" cy="8471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48E93F4-DB44-4300-946D-3A6F1B2774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" t="24549" r="32516" b="37535"/>
          <a:stretch/>
        </p:blipFill>
        <p:spPr>
          <a:xfrm>
            <a:off x="107504" y="3932249"/>
            <a:ext cx="8533747" cy="2694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C1F1F4AF-8568-410D-A53A-B3D18A5DFED6}"/>
              </a:ext>
            </a:extLst>
          </p:cNvPr>
          <p:cNvSpPr/>
          <p:nvPr/>
        </p:nvSpPr>
        <p:spPr>
          <a:xfrm>
            <a:off x="251520" y="3933056"/>
            <a:ext cx="1584176" cy="28517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793B568-B82E-47EE-92B6-8D192E0389F4}"/>
              </a:ext>
            </a:extLst>
          </p:cNvPr>
          <p:cNvSpPr/>
          <p:nvPr/>
        </p:nvSpPr>
        <p:spPr>
          <a:xfrm>
            <a:off x="157268" y="3372724"/>
            <a:ext cx="3356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Мой кабинет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1513130-3D59-41A1-AA35-753574F69F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17153"/>
            <a:ext cx="1655312" cy="10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8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Сведения о закупке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268760"/>
            <a:ext cx="7992888" cy="2304256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сведения о закупке, состоящая из трёх вкладок: 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Общая информация, где отображаются общие сведения о закупке;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Документация - содержит ссылки на скачивание аукционной документации; </a:t>
            </a:r>
          </a:p>
          <a:p>
            <a:pPr algn="l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События, где в хронологическом порядке отображаются события закупки. из трёх вкладок: 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4D45230-97A4-42A5-B101-D75B836CD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200" r="40969" b="23876"/>
          <a:stretch/>
        </p:blipFill>
        <p:spPr>
          <a:xfrm>
            <a:off x="665236" y="2492896"/>
            <a:ext cx="8013451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4429"/>
            <a:ext cx="7772400" cy="115212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Подача заявки на участие в аукционе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497" y="4513534"/>
            <a:ext cx="3714503" cy="1996363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 перед подачей заявки!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если Заказчик при осуществлении закупки и заключении договора объединил в один предмет закупки оказание услуг или выполнение работ по нескольким предметам электронного аукциона, организация Участника должна быть включена в реестр квалифицированных подрядных организаций по всем предметам данного аукциона.</a:t>
            </a:r>
          </a:p>
          <a:p>
            <a:pPr algn="just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DB4A9C-22EB-44CB-96CF-52ED04AF4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" t="33600" r="1164" b="17401"/>
          <a:stretch/>
        </p:blipFill>
        <p:spPr>
          <a:xfrm>
            <a:off x="385806" y="1106687"/>
            <a:ext cx="8589974" cy="24245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FD5C898-0B1C-4F13-9096-2B0457CF52D2}"/>
              </a:ext>
            </a:extLst>
          </p:cNvPr>
          <p:cNvSpPr/>
          <p:nvPr/>
        </p:nvSpPr>
        <p:spPr>
          <a:xfrm>
            <a:off x="7668344" y="2044273"/>
            <a:ext cx="1114148" cy="21454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348EC3AD-DAB4-4AA6-9C38-A82C9BBB9949}"/>
              </a:ext>
            </a:extLst>
          </p:cNvPr>
          <p:cNvGrpSpPr/>
          <p:nvPr/>
        </p:nvGrpSpPr>
        <p:grpSpPr>
          <a:xfrm>
            <a:off x="2051720" y="3490165"/>
            <a:ext cx="864096" cy="969632"/>
            <a:chOff x="463074" y="4181857"/>
            <a:chExt cx="864096" cy="969632"/>
          </a:xfrm>
        </p:grpSpPr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0BEA7B61-D760-4392-A029-56FE099B3636}"/>
                </a:ext>
              </a:extLst>
            </p:cNvPr>
            <p:cNvSpPr/>
            <p:nvPr/>
          </p:nvSpPr>
          <p:spPr>
            <a:xfrm rot="5400000">
              <a:off x="407627" y="4237304"/>
              <a:ext cx="969632" cy="858738"/>
            </a:xfrm>
            <a:prstGeom prst="hexagon">
              <a:avLst/>
            </a:prstGeom>
            <a:gradFill>
              <a:gsLst>
                <a:gs pos="0">
                  <a:srgbClr val="0A5CAC"/>
                </a:gs>
                <a:gs pos="100000">
                  <a:srgbClr val="7031A0"/>
                </a:gs>
              </a:gsLst>
              <a:lin ang="18900000" scaled="1"/>
            </a:gradFill>
            <a:ln w="603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63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34B68DAD-8B7D-43C2-BC8D-209489DDF04F}"/>
                </a:ext>
              </a:extLst>
            </p:cNvPr>
            <p:cNvSpPr/>
            <p:nvPr/>
          </p:nvSpPr>
          <p:spPr>
            <a:xfrm>
              <a:off x="568338" y="4526411"/>
              <a:ext cx="7588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615 ПП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9D8EC2C-E662-4C91-B76A-4FCC8850D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2" t="53026" r="2034" b="23212"/>
          <a:stretch/>
        </p:blipFill>
        <p:spPr>
          <a:xfrm>
            <a:off x="5178101" y="3023836"/>
            <a:ext cx="2249147" cy="214506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5BFF98C-B9D7-4102-BBEE-1E25CD95DD68}"/>
              </a:ext>
            </a:extLst>
          </p:cNvPr>
          <p:cNvSpPr/>
          <p:nvPr/>
        </p:nvSpPr>
        <p:spPr>
          <a:xfrm>
            <a:off x="5178101" y="4414122"/>
            <a:ext cx="2421281" cy="322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FDEB5123-7855-45C5-A059-7B3674540ED9}"/>
              </a:ext>
            </a:extLst>
          </p:cNvPr>
          <p:cNvCxnSpPr>
            <a:cxnSpLocks/>
          </p:cNvCxnSpPr>
          <p:nvPr/>
        </p:nvCxnSpPr>
        <p:spPr>
          <a:xfrm flipH="1">
            <a:off x="6876256" y="2305870"/>
            <a:ext cx="792088" cy="133915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32B4F3F-70FE-4189-8541-AD5A609FF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1095">
            <a:off x="6659344" y="4218677"/>
            <a:ext cx="1655312" cy="10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7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Создание заявки </a:t>
            </a:r>
          </a:p>
        </p:txBody>
      </p:sp>
      <p:pic>
        <p:nvPicPr>
          <p:cNvPr id="2050" name="Рисунок 1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231900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4210736-2699-4E7E-9233-EFD823A0E8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5423" r="1903" b="12846"/>
          <a:stretch/>
        </p:blipFill>
        <p:spPr>
          <a:xfrm>
            <a:off x="342252" y="1828538"/>
            <a:ext cx="7974164" cy="2879816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3CE2308-6E52-4F62-AD65-8D9062A430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3401" r="25982" b="26200"/>
          <a:stretch/>
        </p:blipFill>
        <p:spPr>
          <a:xfrm>
            <a:off x="1926382" y="3991073"/>
            <a:ext cx="6875366" cy="2690361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F52070F-064B-49AA-A526-A6F267B9A440}"/>
              </a:ext>
            </a:extLst>
          </p:cNvPr>
          <p:cNvSpPr/>
          <p:nvPr/>
        </p:nvSpPr>
        <p:spPr>
          <a:xfrm>
            <a:off x="4932040" y="3903675"/>
            <a:ext cx="16566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Автозаполнение</a:t>
            </a:r>
            <a:endParaRPr lang="ru-RU" sz="1200" dirty="0"/>
          </a:p>
        </p:txBody>
      </p:sp>
      <p:sp>
        <p:nvSpPr>
          <p:cNvPr id="17" name="Левая фигурная скобка 16">
            <a:extLst>
              <a:ext uri="{FF2B5EF4-FFF2-40B4-BE49-F238E27FC236}">
                <a16:creationId xmlns:a16="http://schemas.microsoft.com/office/drawing/2014/main" xmlns="" id="{34371924-18A5-4EA3-BED2-3D5642850C2D}"/>
              </a:ext>
            </a:extLst>
          </p:cNvPr>
          <p:cNvSpPr/>
          <p:nvPr/>
        </p:nvSpPr>
        <p:spPr>
          <a:xfrm>
            <a:off x="4716016" y="4298042"/>
            <a:ext cx="171193" cy="1174732"/>
          </a:xfrm>
          <a:prstGeom prst="leftBrace">
            <a:avLst>
              <a:gd name="adj1" fmla="val 8333"/>
              <a:gd name="adj2" fmla="val 480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87A4EAF-107C-4CE9-9AC6-677BA1925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23" y="5636953"/>
            <a:ext cx="1512168" cy="94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4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594" y="1553656"/>
            <a:ext cx="4431506" cy="12372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527" y="2830106"/>
            <a:ext cx="4355640" cy="1476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94" y="4306482"/>
            <a:ext cx="5088731" cy="169426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52450" y="395947"/>
            <a:ext cx="7886700" cy="51060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70C0"/>
                </a:solidFill>
              </a:rPr>
              <a:t>Подача заявки на участие в аукционе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2407" y="1553656"/>
            <a:ext cx="3267075" cy="426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350" dirty="0"/>
              <a:t>Заявка подается через оператора электронной площадки.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350" dirty="0"/>
              <a:t>Каждой заявке присваивается уникальный номер.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350" dirty="0"/>
              <a:t>Достоверность и целостность заявки подтверждается электронной подписью участника.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350" dirty="0"/>
              <a:t>Все документы и сведения передаются на рассмотрение аукционной комиссии в неизменном виде.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350" dirty="0"/>
              <a:t>Участник может отслеживать статус по своей заявке в личном кабинете на ЭТП.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r>
              <a:rPr lang="ru-RU" sz="1350" dirty="0"/>
              <a:t>Результаты рассмотрения заявки направляются участнику в личный кабинет и дублируются на электронную почту.</a:t>
            </a:r>
          </a:p>
        </p:txBody>
      </p:sp>
      <p:pic>
        <p:nvPicPr>
          <p:cNvPr id="3074" name="Рисунок 1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996443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0E9B48E-68CA-4E45-A988-8C92B21BC4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882">
            <a:off x="5253416" y="5762735"/>
            <a:ext cx="1368152" cy="8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1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8012" y="8194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Запрос о даче разъяснений положений документации</a:t>
            </a:r>
          </a:p>
        </p:txBody>
      </p:sp>
      <p:pic>
        <p:nvPicPr>
          <p:cNvPr id="4098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74" y="669069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ABEF275-2533-4DCB-AC99-0CE10C884D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" t="33994" r="29616" b="10006"/>
          <a:stretch/>
        </p:blipFill>
        <p:spPr>
          <a:xfrm>
            <a:off x="611560" y="1573137"/>
            <a:ext cx="7452897" cy="343222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9438650-8876-4F4C-A548-94E86E592512}"/>
              </a:ext>
            </a:extLst>
          </p:cNvPr>
          <p:cNvSpPr/>
          <p:nvPr/>
        </p:nvSpPr>
        <p:spPr>
          <a:xfrm>
            <a:off x="3999436" y="1589561"/>
            <a:ext cx="21038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Автозаполнение</a:t>
            </a:r>
            <a:endParaRPr lang="ru-RU" sz="1200" dirty="0"/>
          </a:p>
        </p:txBody>
      </p:sp>
      <p:sp>
        <p:nvSpPr>
          <p:cNvPr id="13" name="Левая фигурная скобка 12">
            <a:extLst>
              <a:ext uri="{FF2B5EF4-FFF2-40B4-BE49-F238E27FC236}">
                <a16:creationId xmlns:a16="http://schemas.microsoft.com/office/drawing/2014/main" xmlns="" id="{F3ADAF1B-526B-494A-B0EC-B3E2EB087F16}"/>
              </a:ext>
            </a:extLst>
          </p:cNvPr>
          <p:cNvSpPr/>
          <p:nvPr/>
        </p:nvSpPr>
        <p:spPr>
          <a:xfrm>
            <a:off x="3762858" y="2132857"/>
            <a:ext cx="236578" cy="1623404"/>
          </a:xfrm>
          <a:prstGeom prst="leftBrace">
            <a:avLst>
              <a:gd name="adj1" fmla="val 8333"/>
              <a:gd name="adj2" fmla="val 480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6">
            <a:extLst>
              <a:ext uri="{FF2B5EF4-FFF2-40B4-BE49-F238E27FC236}">
                <a16:creationId xmlns:a16="http://schemas.microsoft.com/office/drawing/2014/main" xmlns="" id="{16459CF6-7323-4467-A1BE-C9A3D3419CE4}"/>
              </a:ext>
            </a:extLst>
          </p:cNvPr>
          <p:cNvSpPr txBox="1">
            <a:spLocks/>
          </p:cNvSpPr>
          <p:nvPr/>
        </p:nvSpPr>
        <p:spPr>
          <a:xfrm>
            <a:off x="1259632" y="5455319"/>
            <a:ext cx="7647384" cy="96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В течение 2 рабочих дней со дня поступления запроса заказчик размещает обезличенное разъяснение. При условии, что такой запрос поступил заказчику не позднее, чем за 3 рабочих дня до дня окончания срока подачи заявок.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200" dirty="0"/>
              <a:t>Участник вправе направить не более чем 3 запроса в отношении одного электронного аукциона</a:t>
            </a:r>
          </a:p>
          <a:p>
            <a:pPr marL="171450" indent="-1714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ru-RU" sz="12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D42E6A58-67B6-4614-B687-3DE46C815248}"/>
              </a:ext>
            </a:extLst>
          </p:cNvPr>
          <p:cNvGrpSpPr/>
          <p:nvPr/>
        </p:nvGrpSpPr>
        <p:grpSpPr>
          <a:xfrm>
            <a:off x="431471" y="5301208"/>
            <a:ext cx="858738" cy="969632"/>
            <a:chOff x="431471" y="5445224"/>
            <a:chExt cx="858738" cy="969632"/>
          </a:xfrm>
        </p:grpSpPr>
        <p:sp>
          <p:nvSpPr>
            <p:cNvPr id="17" name="Шестиугольник 16">
              <a:extLst>
                <a:ext uri="{FF2B5EF4-FFF2-40B4-BE49-F238E27FC236}">
                  <a16:creationId xmlns:a16="http://schemas.microsoft.com/office/drawing/2014/main" xmlns="" id="{DB53B2DB-BA47-4D66-9450-9C3224D277CC}"/>
                </a:ext>
              </a:extLst>
            </p:cNvPr>
            <p:cNvSpPr/>
            <p:nvPr/>
          </p:nvSpPr>
          <p:spPr>
            <a:xfrm rot="5400000">
              <a:off x="376024" y="5500671"/>
              <a:ext cx="969632" cy="858738"/>
            </a:xfrm>
            <a:prstGeom prst="hexagon">
              <a:avLst/>
            </a:prstGeom>
            <a:gradFill>
              <a:gsLst>
                <a:gs pos="0">
                  <a:srgbClr val="0A5CAC"/>
                </a:gs>
                <a:gs pos="100000">
                  <a:srgbClr val="7031A0"/>
                </a:gs>
              </a:gsLst>
              <a:lin ang="18900000" scaled="1"/>
            </a:gradFill>
            <a:ln w="603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1463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11B33018-13BE-437F-A53F-FF25DD1256D0}"/>
                </a:ext>
              </a:extLst>
            </p:cNvPr>
            <p:cNvSpPr/>
            <p:nvPr/>
          </p:nvSpPr>
          <p:spPr>
            <a:xfrm>
              <a:off x="500800" y="5789778"/>
              <a:ext cx="75883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615 ПП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F21F365C-D2AE-4263-AD00-AA4641585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071" y="4315981"/>
            <a:ext cx="1460964" cy="91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3511"/>
            <a:ext cx="7772400" cy="9361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Рассмотрение заявок по электронному аукциону на капитальный ремонт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84" y="1628800"/>
            <a:ext cx="7772400" cy="792088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В регламентированные сроки аукцион переходит в статус рассмотрение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Автоматически блокируется возможность подачи заявок</a:t>
            </a:r>
          </a:p>
        </p:txBody>
      </p:sp>
      <p:pic>
        <p:nvPicPr>
          <p:cNvPr id="5122" name="Рисунок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058512"/>
            <a:ext cx="13335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DBE5D6-4578-4735-BA03-535F52D2C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33737" r="1180" b="28463"/>
          <a:stretch/>
        </p:blipFill>
        <p:spPr>
          <a:xfrm>
            <a:off x="329684" y="2198340"/>
            <a:ext cx="8604956" cy="18737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698834A-B493-440E-8AB5-AACD95AFD9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68" y="3742048"/>
            <a:ext cx="1395404" cy="873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86C135-CC7F-4F63-83AA-E280B1804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75" t="55600" r="2357" b="27421"/>
          <a:stretch/>
        </p:blipFill>
        <p:spPr>
          <a:xfrm>
            <a:off x="602666" y="4437112"/>
            <a:ext cx="3609294" cy="16518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xmlns="" id="{1EBF9487-91BA-4DFE-942D-1CA1DE089124}"/>
              </a:ext>
            </a:extLst>
          </p:cNvPr>
          <p:cNvSpPr txBox="1">
            <a:spLocks/>
          </p:cNvSpPr>
          <p:nvPr/>
        </p:nvSpPr>
        <p:spPr>
          <a:xfrm>
            <a:off x="4101716" y="4631073"/>
            <a:ext cx="4521997" cy="1577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180975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Если по результатам рассмотрения заявка была допущена до участия в электронном аукционе, в столбце Статус заявки отобразится Допущена</a:t>
            </a:r>
          </a:p>
          <a:p>
            <a:pPr marL="266700" indent="-180975"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После публикации протокола рассмотрения заявок статус закупки изменится на:</a:t>
            </a:r>
          </a:p>
          <a:p>
            <a:pPr marL="371475" indent="-285750" algn="l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/>
                </a:solidFill>
              </a:rPr>
              <a:t>Ожидание </a:t>
            </a:r>
            <a:r>
              <a:rPr lang="ru-RU" sz="1400" dirty="0">
                <a:solidFill>
                  <a:schemeClr val="tx1"/>
                </a:solidFill>
              </a:rPr>
              <a:t>торгов, если количество допущенных заявок - две или более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CC2284D-7BAC-45E6-90D2-1DEDF420A9EF}"/>
              </a:ext>
            </a:extLst>
          </p:cNvPr>
          <p:cNvSpPr/>
          <p:nvPr/>
        </p:nvSpPr>
        <p:spPr>
          <a:xfrm>
            <a:off x="467544" y="4987857"/>
            <a:ext cx="2298100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4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7083</TotalTime>
  <Words>761</Words>
  <Application>Microsoft Office PowerPoint</Application>
  <PresentationFormat>Экран (4:3)</PresentationFormat>
  <Paragraphs>119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Начало работы на электронной площадке</vt:lpstr>
      <vt:lpstr>Личный кабинет </vt:lpstr>
      <vt:lpstr>Сведения о закупке</vt:lpstr>
      <vt:lpstr>Подача заявки на участие в аукционе</vt:lpstr>
      <vt:lpstr>Создание заявки </vt:lpstr>
      <vt:lpstr>Презентация PowerPoint</vt:lpstr>
      <vt:lpstr>Презентация PowerPoint</vt:lpstr>
      <vt:lpstr>Рассмотрение заявок по электронному аукциону на капитальный ремонт</vt:lpstr>
      <vt:lpstr>Участие в электронном аукционе</vt:lpstr>
      <vt:lpstr>Подача ценовых предложений</vt:lpstr>
      <vt:lpstr>Подача ценовых предложений</vt:lpstr>
      <vt:lpstr>Подача ценовых предложений</vt:lpstr>
      <vt:lpstr>Подведение итогов электронного аукциона</vt:lpstr>
      <vt:lpstr>Заключение контракта</vt:lpstr>
      <vt:lpstr>Заключение контракта</vt:lpstr>
      <vt:lpstr>Финансовое обеспечение процедур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Орлов Дмитрий Александрович</dc:creator>
  <cp:lastModifiedBy>user</cp:lastModifiedBy>
  <cp:revision>270</cp:revision>
  <cp:lastPrinted>2016-06-06T14:43:53Z</cp:lastPrinted>
  <dcterms:created xsi:type="dcterms:W3CDTF">2016-05-18T08:38:57Z</dcterms:created>
  <dcterms:modified xsi:type="dcterms:W3CDTF">2018-06-18T20:06:22Z</dcterms:modified>
</cp:coreProperties>
</file>