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8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CFB78-BAD8-4421-BEB5-7BE18A9CE52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50B7-D39C-4605-BC13-4635982BC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1EB7-CCD3-4400-B336-0C4888F69D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4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50B7-D39C-4605-BC13-4635982BCD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50B7-D39C-4605-BC13-4635982BCD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7824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573778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99732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625689" y="378106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7824" y="2436735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573778" y="2436735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99732" y="2436735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625689" y="2436735"/>
            <a:ext cx="1917501" cy="1916906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46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jpe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microsoft.com/office/2007/relationships/hdphoto" Target="../media/hdphoto7.wdp"/><Relationship Id="rId15" Type="http://schemas.microsoft.com/office/2007/relationships/hdphoto" Target="../media/hdphoto9.wdp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0.wdp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microsoft.com/office/2007/relationships/hdphoto" Target="../media/hdphoto12.wdp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iles\tppdocs\ДРП\11. МЕДИА\6. Логотип\Логотип ТПП\ТПП НОВ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r="16093"/>
          <a:stretch/>
        </p:blipFill>
        <p:spPr bwMode="auto">
          <a:xfrm>
            <a:off x="7974483" y="160338"/>
            <a:ext cx="1093901" cy="14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ww.marpravda.ru/upload/medialibrary/22f/Predprinimatelstv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6507" y="742001"/>
            <a:ext cx="6870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Franklin Gothic Demi Cond" panose="020B0706030402020204" pitchFamily="34" charset="0"/>
                <a:sym typeface="Helvetica Light"/>
              </a:rPr>
              <a:t>100 Семейных компаний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Franklin Gothic Demi Cond" panose="020B0706030402020204" pitchFamily="34" charset="0"/>
                <a:sym typeface="Helvetica Light"/>
              </a:rPr>
              <a:t>Под патронатом Президента </a:t>
            </a:r>
            <a:r>
              <a:rPr lang="ru-RU" sz="4000" dirty="0" smtClean="0">
                <a:solidFill>
                  <a:srgbClr val="002060"/>
                </a:solidFill>
                <a:latin typeface="Franklin Gothic Demi Cond" panose="020B0706030402020204" pitchFamily="34" charset="0"/>
                <a:sym typeface="Helvetica Light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Franklin Gothic Demi Cond" panose="020B0706030402020204" pitchFamily="34" charset="0"/>
                <a:sym typeface="Helvetica Light"/>
              </a:rPr>
            </a:br>
            <a:r>
              <a:rPr lang="ru-RU" sz="4000" dirty="0" smtClean="0">
                <a:solidFill>
                  <a:srgbClr val="002060"/>
                </a:solidFill>
                <a:latin typeface="Franklin Gothic Demi Cond" panose="020B0706030402020204" pitchFamily="34" charset="0"/>
                <a:sym typeface="Helvetica Light"/>
              </a:rPr>
              <a:t>Торгово-промышленной палаты Российской Федерации</a:t>
            </a:r>
            <a:endParaRPr lang="ru-RU" sz="4000" dirty="0">
              <a:solidFill>
                <a:srgbClr val="002060"/>
              </a:solidFill>
              <a:latin typeface="Franklin Gothic Demi Cond" panose="020B0706030402020204" pitchFamily="34" charset="0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35798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Franklin Gothic Demi Cond" panose="020B0706030402020204" pitchFamily="34" charset="0"/>
                <a:sym typeface="Helvetica Light"/>
              </a:rPr>
              <a:t>2021 год</a:t>
            </a:r>
            <a:endParaRPr lang="ru-RU" sz="3200" b="1" i="1" dirty="0">
              <a:solidFill>
                <a:srgbClr val="002060"/>
              </a:solidFill>
              <a:latin typeface="Franklin Gothic Demi Cond" panose="020B0706030402020204" pitchFamily="34" charset="0"/>
              <a:sym typeface="Helvetica Light"/>
            </a:endParaRPr>
          </a:p>
        </p:txBody>
      </p:sp>
      <p:pic>
        <p:nvPicPr>
          <p:cNvPr id="9" name="Рисунок 8" descr="C:\Users\usr-mbk00091\Desktop\Рисунок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" y="3419657"/>
            <a:ext cx="1660513" cy="16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\\srvfiles\tppdocs\ДРП\11. МЕДИА\6. Логотип\Логотип ТПП\ТПП НОВ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r="16093"/>
          <a:stretch/>
        </p:blipFill>
        <p:spPr bwMode="auto">
          <a:xfrm>
            <a:off x="12433" y="151343"/>
            <a:ext cx="1093901" cy="14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usr-mbk00091\Desktop\Рисунок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49" y="3419657"/>
            <a:ext cx="1660513" cy="168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6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77204" y="-23108"/>
            <a:ext cx="7566795" cy="7930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Franklin Gothic Demi Cond" panose="020B0706030402020204" pitchFamily="34" charset="0"/>
                <a:sym typeface="Helvetica Light"/>
              </a:rPr>
              <a:t>НЕОБХОДИМЫЕ  ДЕЙСТВИЯ  ПАЛАТ:</a:t>
            </a:r>
            <a:endParaRPr lang="ru-RU" sz="2800" b="1" dirty="0">
              <a:latin typeface="Franklin Gothic Demi Cond" panose="020B0706030402020204" pitchFamily="34" charset="0"/>
              <a:sym typeface="Helvetica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063" y="913647"/>
            <a:ext cx="8607407" cy="247760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1.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Обеспечить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участие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семейных компаний  - членов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Палаты в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проекте.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2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Направить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 ТПП РФ заполненные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заявки от семейных компаний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по установленной форме –  4 вида заявок в отраслевом разрезе, из расчета: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500" dirty="0" smtClean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от каждой территориальной торгово-промышленной палаты </a:t>
            </a:r>
            <a:r>
              <a:rPr 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 компания </a:t>
            </a:r>
            <a:r>
              <a:rPr lang="ru-RU" sz="14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 сфере производства; </a:t>
            </a:r>
            <a:endParaRPr lang="ru-RU" sz="1400" dirty="0" smtClean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 компани</a:t>
            </a:r>
            <a:r>
              <a:rPr lang="ru-RU" sz="14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я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 сфере сельского хозяйства; </a:t>
            </a:r>
            <a:endParaRPr lang="ru-RU" sz="1400" dirty="0" smtClean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 компания в сфере 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торговли; </a:t>
            </a:r>
            <a:endParaRPr lang="ru-RU" sz="14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 </a:t>
            </a:r>
            <a:r>
              <a:rPr lang="ru-RU" sz="14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компанию в иных сферах экономической деятельности (услуги, строительство, транспорт, прочие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от </a:t>
            </a:r>
            <a:r>
              <a:rPr 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каждой </a:t>
            </a:r>
            <a:r>
              <a:rPr 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муниципальной торгово-промышленной </a:t>
            </a:r>
            <a:r>
              <a:rPr 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палаты </a:t>
            </a:r>
            <a:r>
              <a:rPr 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C00000"/>
              </a:solidFill>
              <a:latin typeface="Franklin Gothic Demi Cond" pitchFamily="34" charset="0"/>
              <a:cs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2 – 3 компании, по 1 компании от каждой сферы деятельности (на выбор).</a:t>
            </a:r>
          </a:p>
        </p:txBody>
      </p:sp>
      <p:pic>
        <p:nvPicPr>
          <p:cNvPr id="14" name="Рисунок 13" descr="C:\Users\usr-mbk00091\Desktop\Рисунок1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-23108"/>
            <a:ext cx="917575" cy="8475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944488" y="3813202"/>
            <a:ext cx="6032982" cy="1077218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сбор заявок от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палат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определение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финалистов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торжественный старт проекта 2021 года на площадке ТПП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РФ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реализация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проекта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063" y="3813202"/>
            <a:ext cx="2414283" cy="1077218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16 </a:t>
            </a:r>
            <a:r>
              <a:rPr lang="ru-RU" altLang="ru-RU" sz="1600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октября – 15 ноября </a:t>
            </a:r>
            <a:endParaRPr lang="ru-RU" altLang="ru-RU" sz="1600" u="sng" dirty="0" smtClean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16 </a:t>
            </a:r>
            <a:r>
              <a:rPr lang="ru-RU" altLang="ru-RU" sz="1600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ноября – </a:t>
            </a:r>
            <a:r>
              <a:rPr lang="ru-RU" altLang="ru-RU" sz="16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 декабря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18 </a:t>
            </a:r>
            <a:r>
              <a:rPr lang="ru-RU" altLang="ru-RU" sz="1600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декабря </a:t>
            </a:r>
            <a:endParaRPr lang="ru-RU" altLang="ru-RU" sz="1600" u="sng" dirty="0" smtClean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январь–декабрь </a:t>
            </a:r>
            <a:r>
              <a:rPr lang="ru-RU" altLang="ru-RU" sz="1600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2021 </a:t>
            </a:r>
            <a:r>
              <a:rPr lang="ru-RU" altLang="ru-RU" sz="16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года</a:t>
            </a:r>
            <a:endParaRPr lang="ru-RU" altLang="ru-RU" sz="1600" u="sng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3838"/>
            <a:ext cx="24685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85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58614" y="3896187"/>
            <a:ext cx="5201618" cy="2943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Встречи с Губернаторами субъектов РФ в формате «Семейный Совет».</a:t>
            </a:r>
            <a:endParaRPr lang="ru-RU" sz="1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7638" y="915566"/>
            <a:ext cx="5588480" cy="680956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частие во встречах с Президентом ТПП РФ, руководителями </a:t>
            </a: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министерств 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и ведомств, </a:t>
            </a: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лидерами отраслей в рамках проекта 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ТПП </a:t>
            </a: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РФ «Встречи на Ильинке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». </a:t>
            </a:r>
            <a:endParaRPr lang="ru-RU" sz="1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http://grand-styl.ru/upload/medialibrary/7ff/7ff802d2396cbed03da5d293ba8b11e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3" y="3904482"/>
            <a:ext cx="554248" cy="5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AutoShape 6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AutoShape 8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AutoShape 11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AutoShape 15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AutoShape 18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AutoShape 20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9" name="AutoShape 22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AutoShape 24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1" name="AutoShape 26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2" name="AutoShape 28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AutoShape 30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4" name="AutoShape 32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AutoShape 34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6" name="AutoShape 36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7" name="AutoShape 38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8" name="AutoShape 41" descr="https://zakrevskogo42a.info/wp-content/uploads/2017/03/precon-1024x1024.jp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0" y="869471"/>
            <a:ext cx="595471" cy="5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AutoShape 44" descr="https://yt3.ggpht.com/a/AGF-l78kJ7QhwVC1QbVMw8FVg3kO3Ch0fXALE4-eUA=s900-c-k-c0xffffffff-no-rj-mo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53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25887"/>
            <a:ext cx="1728188" cy="3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475656" y="2754310"/>
            <a:ext cx="5588480" cy="465512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Встречи с лидерами профильных Комитетов Государственной Думы </a:t>
            </a:r>
            <a:b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ФС РФ и Совета </a:t>
            </a: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Федерации ФС РФ 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00396" y="0"/>
            <a:ext cx="7743603" cy="769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Franklin Gothic Demi Cond" panose="020B0706030402020204" pitchFamily="34" charset="0"/>
                <a:sym typeface="Helvetica Light"/>
              </a:rPr>
              <a:t>ПРЕФЕРЕНЦИИ УЧАСТНИКОВ ПРОЕКТА:</a:t>
            </a:r>
            <a:endParaRPr lang="ru-RU" sz="2800" b="1" dirty="0">
              <a:solidFill>
                <a:schemeClr val="bg1"/>
              </a:solidFill>
              <a:latin typeface="Franklin Gothic Demi Cond" panose="020B0706030402020204" pitchFamily="34" charset="0"/>
              <a:sym typeface="Helvetica Light"/>
            </a:endParaRPr>
          </a:p>
        </p:txBody>
      </p:sp>
      <p:pic>
        <p:nvPicPr>
          <p:cNvPr id="45" name="Рисунок 44" descr="C:\Users\usr-mbk00091\Desktop\Рисунок1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" y="31556"/>
            <a:ext cx="809487" cy="75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75" y="839643"/>
            <a:ext cx="1794365" cy="119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46" descr="\\srvfiles\Photos\МАЙ\21.05\Выставка в ГосДуме - Семейное предпринимательство\PDV_409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75" y="3715334"/>
            <a:ext cx="1794365" cy="121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 descr="http://mirtelecoma.ru/upload/iblock/a33/a3329a289fbef4b552ca6443214f6b25.jp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75" b="15636"/>
          <a:stretch/>
        </p:blipFill>
        <p:spPr bwMode="auto">
          <a:xfrm>
            <a:off x="107626" y="2903538"/>
            <a:ext cx="1188777" cy="8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s://gazeta-pedagogov.ru/wp-content/uploads/2018/07/kak-pedagogu-zashhitit-svoi-prav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gazeta-pedagogov.ru/wp-content/uploads/2018/07/kak-pedagogu-zashhitit-svoi-prava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86050" y="1635646"/>
            <a:ext cx="5606230" cy="465512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Участие в тренингах, образовательных программах повышения квалификации, разработанных специально для семейных компаний.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75656" y="2178246"/>
            <a:ext cx="5570915" cy="465512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Бесплатное размещение информационного стенда предприятия на двух собственных выставках  АО «Экспоцентр».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5656" y="3310461"/>
            <a:ext cx="5485879" cy="465512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азмещение фотографий на специально организованных выставках в Государственной Думе ФС </a:t>
            </a:r>
            <a:r>
              <a:rPr lang="ru-RU" sz="1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РФ и Совета Федерации ФС РФ </a:t>
            </a:r>
            <a:r>
              <a:rPr lang="ru-RU" sz="14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6" name="Picture 47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 flipH="1">
            <a:off x="373490" y="1536213"/>
            <a:ext cx="666209" cy="6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9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7" y="2269005"/>
            <a:ext cx="614421" cy="614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8496" r="-1463" b="10620"/>
          <a:stretch/>
        </p:blipFill>
        <p:spPr bwMode="auto">
          <a:xfrm>
            <a:off x="7526337" y="2048636"/>
            <a:ext cx="1491703" cy="16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93716" y="3098414"/>
            <a:ext cx="7455690" cy="634789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Бесплатная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подписка на портал «ЭТО БИЗНЕС»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и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регулярное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размещение информации о деятельности компаний в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разделах «Новости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», «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Рекорды дня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», а также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включение в Реестр Семейных компаний на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Портале.</a:t>
            </a:r>
            <a:endParaRPr lang="ru-RU" sz="13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0396" y="4020813"/>
            <a:ext cx="4484985" cy="434734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Участие во Всероссийском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Форуме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Семейного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предпринимательства «Успешная Семья – успешная Россия!»</a:t>
            </a:r>
          </a:p>
        </p:txBody>
      </p:sp>
      <p:sp>
        <p:nvSpPr>
          <p:cNvPr id="2" name="AutoShape 4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AutoShape 6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AutoShape 8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AutoShape 11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AutoShape 15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AutoShape 18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8" name="AutoShape 20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9" name="AutoShape 22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AutoShape 24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1" name="AutoShape 26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AutoShape 30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6" name="AutoShape 36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7" name="AutoShape 38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140989"/>
            <a:ext cx="1200886" cy="196451"/>
          </a:xfrm>
          <a:prstGeom prst="rect">
            <a:avLst/>
          </a:prstGeom>
          <a:noFill/>
        </p:spPr>
      </p:pic>
      <p:sp>
        <p:nvSpPr>
          <p:cNvPr id="38" name="AutoShape 41" descr="https://zakrevskogo42a.info/wp-content/uploads/2017/03/precon-1024x1024.jp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9" name="AutoShape 44" descr="https://yt3.ggpht.com/a/AGF-l78kJ7QhwVC1QbVMw8FVg3kO3Ch0fXALE4-eUA=s900-c-k-c0xffffffff-no-rj-mo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51" name="Рисунок 50" descr="C:\Users\usr-mbk00091\Desktop\Рисунок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" y="3571079"/>
            <a:ext cx="781091" cy="88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13" y="4802972"/>
            <a:ext cx="1213314" cy="2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400396" y="2268451"/>
            <a:ext cx="4756052" cy="834844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300" dirty="0" err="1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Медиапродвижение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бизнеса на федеральном уровне; повышение статуса позиционирования компании, фотовыставки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ГД ФС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РФ и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СФ ФС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РФ 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3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8" y="2086085"/>
            <a:ext cx="972002" cy="8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400396" y="0"/>
            <a:ext cx="7743603" cy="769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Franklin Gothic Demi Cond" panose="020B0706030402020204" pitchFamily="34" charset="0"/>
                <a:sym typeface="Helvetica Light"/>
              </a:rPr>
              <a:t>ПРЕФЕРЕНЦИИ УЧАСТНИКОВ ПРОЕКТА:</a:t>
            </a:r>
          </a:p>
        </p:txBody>
      </p:sp>
      <p:pic>
        <p:nvPicPr>
          <p:cNvPr id="45" name="Рисунок 44" descr="C:\Users\usr-mbk00091\Desktop\Рисунок1.pn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" y="31556"/>
            <a:ext cx="809487" cy="75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\\srvfiles\Photos\МАЙ\21.05\Выставка в ГосДуме - Семейное предпринимательство\PDV_405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30" y="1942841"/>
            <a:ext cx="1872208" cy="11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1416240" y="819308"/>
            <a:ext cx="7453261" cy="1337546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Юридическое сопровождение: 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бесплатное первичное консультирование по вопросам ведения бизнеса;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уникальная возможность  получения  комплекса услуг по сопровождению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бизнеса от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компании – лидера </a:t>
            </a:r>
            <a:r>
              <a:rPr lang="ru-RU" sz="13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рынка профессиональных услуг в области комплексного </a:t>
            </a:r>
            <a:r>
              <a:rPr lang="ru-RU" sz="13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бизнес-консультирования, занимающей ведущие позиции в рейтингах  лучших российских юридических компаний со специальной скидкой только для участников проекта.</a:t>
            </a: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3" y="1045136"/>
            <a:ext cx="1217782" cy="7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C:\Users\ПК\Desktop\НАна презы работа\фото\DSC0116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01"/>
          <a:stretch/>
        </p:blipFill>
        <p:spPr bwMode="auto">
          <a:xfrm>
            <a:off x="6252985" y="3677199"/>
            <a:ext cx="2758085" cy="11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18609" y="2251619"/>
            <a:ext cx="7101863" cy="58862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algn="just"/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 Экономические показатели организации, география продаж, спрос </a:t>
            </a:r>
            <a:b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 на продукцию.</a:t>
            </a:r>
            <a:endParaRPr lang="ru-RU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0649" y="3057992"/>
            <a:ext cx="6807398" cy="311624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Участие </a:t>
            </a:r>
            <a:r>
              <a:rPr lang="ru-RU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в социально-экономическом развитии своего района (города</a:t>
            </a:r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).</a:t>
            </a:r>
            <a:endParaRPr lang="ru-RU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0388" y="1645253"/>
            <a:ext cx="6556677" cy="588623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Активная позиция, желание продвигать бизнес на федеральном уровне.</a:t>
            </a:r>
            <a:endParaRPr lang="ru-RU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0388" y="915074"/>
            <a:ext cx="6807398" cy="588623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Количество членов семьи и количество поколений, задействованных </a:t>
            </a:r>
            <a:b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в бизнесе.</a:t>
            </a:r>
            <a:endParaRPr lang="ru-RU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AutoShape 4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https://cdn.iconscout.com/icon/premium/png-512-thumb/exhibition-1490740-1262213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5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8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0" descr="https://i.ya-webdesign.com/images/working-vector-exhibition-6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2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4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30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34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36" descr="https://lh3.googleusercontent.com/VS0qDwJ6qTbCuz9QEAzV8bAIF1LgJN9JMOhPf1mjGEFImOf_gxdMc5QHjqHN6LCJ3LuY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41" descr="https://zakrevskogo42a.info/wp-content/uploads/2017/03/precon-1024x1024.jp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44" descr="https://yt3.ggpht.com/a/AGF-l78kJ7QhwVC1QbVMw8FVg3kO3Ch0fXALE4-eUA=s900-c-k-c0xffffffff-no-rj-mo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51068"/>
            <a:ext cx="1440160" cy="29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s://pbs.twimg.com/media/EDsyC45XUAASEn2.jpg: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4"/>
          <a:stretch/>
        </p:blipFill>
        <p:spPr bwMode="auto">
          <a:xfrm>
            <a:off x="665717" y="2293937"/>
            <a:ext cx="878825" cy="55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7" descr="https://yt3.ggpht.com/a/AGF-l7__sYnf4xhmKuoBLa03HF2pn7MAItZNxQ08ng=s900-c-k-c0xffffffff-no-rj-m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g2.freepng.ru/20180409/eew/kisspng-genealogy-family-tree-computer-icons-history-relationship-5acbb6f3549084.6551281015233000833464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 descr="https://img2.freepng.ru/20180427/zow/kisspng-computer-icons-encapsulated-postscript-clip-art-5ae2eec7b68936.8904196415248217037477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s://img2.freepng.ru/20181120/tvr/kisspng-clip-art-vector-graphics-teamwork-image-logo-5bf4ac49705d44.8482200315427615454603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s://youraffiliateresource.com/wp-content/uploads/2018/04/followers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6" y="1529319"/>
            <a:ext cx="623307" cy="69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4" y="2935992"/>
            <a:ext cx="986878" cy="5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 descr="C:\Users\usr-mbk00091\Desktop\Рисунок1.p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5" y="63924"/>
            <a:ext cx="837367" cy="80242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1853964" y="3638130"/>
            <a:ext cx="6807398" cy="311624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Достижения и успехи компании.</a:t>
            </a:r>
            <a:endParaRPr lang="ru-RU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5" y="3693586"/>
            <a:ext cx="502683" cy="5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371327" y="0"/>
            <a:ext cx="7772673" cy="7930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Franklin Gothic Demi Cond" panose="020B0706030402020204" pitchFamily="34" charset="0"/>
                <a:sym typeface="Helvetica Light"/>
              </a:rPr>
              <a:t>КРИТЕРИИ ОТБОРА В ПРОЕКТ:</a:t>
            </a:r>
            <a:endParaRPr lang="ru-RU" sz="2800" b="1" dirty="0">
              <a:latin typeface="Franklin Gothic Demi Cond" panose="020B0706030402020204" pitchFamily="34" charset="0"/>
              <a:sym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 bwMode="auto">
          <a:xfrm>
            <a:off x="748020" y="795044"/>
            <a:ext cx="779155" cy="7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07975" y="4206020"/>
            <a:ext cx="8880921" cy="327013"/>
          </a:xfrm>
          <a:prstGeom prst="rect">
            <a:avLst/>
          </a:prstGeom>
          <a:noFill/>
        </p:spPr>
        <p:txBody>
          <a:bodyPr wrap="square" lIns="34287" tIns="17145" rIns="34287" bIns="17145" rtlCol="0">
            <a:spAutoFit/>
          </a:bodyPr>
          <a:lstStyle/>
          <a:p>
            <a:pPr algn="ctr"/>
            <a:r>
              <a:rPr lang="ru-RU" sz="1900" u="sng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! В случае наличия незаполненных пунктов </a:t>
            </a:r>
            <a:r>
              <a:rPr lang="ru-RU" sz="1900" u="sng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з</a:t>
            </a:r>
            <a:r>
              <a:rPr lang="ru-RU" sz="1900" u="sng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аявка к рассмотрению не принимается !  </a:t>
            </a:r>
          </a:p>
        </p:txBody>
      </p:sp>
    </p:spTree>
    <p:extLst>
      <p:ext uri="{BB962C8B-B14F-4D97-AF65-F5344CB8AC3E}">
        <p14:creationId xmlns:p14="http://schemas.microsoft.com/office/powerpoint/2010/main" val="11291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87396" y="-20537"/>
            <a:ext cx="7556604" cy="7904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Franklin Gothic Demi Cond" panose="020B0706030402020204" pitchFamily="34" charset="0"/>
                <a:sym typeface="Helvetica Light"/>
              </a:rPr>
              <a:t>ДЛЯ ВЗАИМОДЕЙСТВИЯ:</a:t>
            </a:r>
            <a:endParaRPr lang="ru-RU" sz="2800" b="1" dirty="0">
              <a:latin typeface="Franklin Gothic Demi Cond" panose="020B0706030402020204" pitchFamily="34" charset="0"/>
              <a:sym typeface="Helvetica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50" y="1207058"/>
            <a:ext cx="8440490" cy="10156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Шишкина Юлия Валериевна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,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заведующая отделом проектов Департамента развития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предпринимательства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ТПП РФ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тел.: 8-495-620-05-47,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электронная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почта</a:t>
            </a:r>
            <a:r>
              <a:rPr lang="ru-RU" altLang="ru-RU" sz="2000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: </a:t>
            </a:r>
            <a:r>
              <a:rPr lang="ru-RU" altLang="ru-RU" sz="2000" u="sng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syv@tpprf.ru.</a:t>
            </a:r>
            <a:endParaRPr lang="ru-RU" altLang="ru-RU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092" y="2643758"/>
            <a:ext cx="8440490" cy="101566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Шнайдмюллер</a:t>
            </a:r>
            <a:r>
              <a:rPr lang="ru-RU" altLang="ru-RU" sz="20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 Алена Викторовна,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специалист Департамента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развития предпринимательства ТПП РФ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тел.: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8-495-620-00-49, </a:t>
            </a:r>
            <a:r>
              <a:rPr lang="ru-RU" altLang="ru-RU" sz="20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электронная </a:t>
            </a:r>
            <a:r>
              <a:rPr lang="ru-RU" altLang="ru-RU" sz="20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почта: </a:t>
            </a:r>
            <a:r>
              <a:rPr lang="en-US" altLang="ru-RU" sz="2000" u="sng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100fb2021@gmail.com</a:t>
            </a:r>
            <a:endParaRPr lang="ru-RU" altLang="ru-RU" sz="2000" u="sng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usr-mbk00091\Desktop\Рисунок1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6347"/>
            <a:ext cx="886408" cy="7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52655"/>
            <a:ext cx="2959708" cy="6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460</Words>
  <Application>Microsoft Office PowerPoint</Application>
  <PresentationFormat>Экран (16:9)</PresentationFormat>
  <Paragraphs>51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Каменева Кристина Петровна</dc:creator>
  <cp:lastModifiedBy>Каменева Кристина Петровна</cp:lastModifiedBy>
  <cp:revision>73</cp:revision>
  <dcterms:created xsi:type="dcterms:W3CDTF">2019-11-21T14:23:18Z</dcterms:created>
  <dcterms:modified xsi:type="dcterms:W3CDTF">2020-10-14T10:35:01Z</dcterms:modified>
</cp:coreProperties>
</file>